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0" r:id="rId7"/>
    <p:sldId id="302" r:id="rId8"/>
    <p:sldId id="303" r:id="rId9"/>
    <p:sldId id="304" r:id="rId10"/>
    <p:sldId id="305" r:id="rId11"/>
    <p:sldId id="306" r:id="rId12"/>
    <p:sldId id="313" r:id="rId13"/>
    <p:sldId id="307" r:id="rId14"/>
    <p:sldId id="308" r:id="rId15"/>
    <p:sldId id="309" r:id="rId16"/>
    <p:sldId id="310" r:id="rId17"/>
    <p:sldId id="315" r:id="rId18"/>
    <p:sldId id="314" r:id="rId19"/>
    <p:sldId id="3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8C8D4D-51A5-469E-B4E5-434394704324}" v="10" dt="2022-10-05T08:58:01.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1" autoAdjust="0"/>
    <p:restoredTop sz="94619" autoAdjust="0"/>
  </p:normalViewPr>
  <p:slideViewPr>
    <p:cSldViewPr snapToGrid="0">
      <p:cViewPr>
        <p:scale>
          <a:sx n="75" d="100"/>
          <a:sy n="75" d="100"/>
        </p:scale>
        <p:origin x="345" y="3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iffin S" userId="8f6bc2a7b877fd6d" providerId="LiveId" clId="{338C8D4D-51A5-469E-B4E5-434394704324}"/>
    <pc:docChg chg="custSel addSld delSld modSld">
      <pc:chgData name="Griffin S" userId="8f6bc2a7b877fd6d" providerId="LiveId" clId="{338C8D4D-51A5-469E-B4E5-434394704324}" dt="2022-10-05T08:58:06.640" v="4783" actId="14100"/>
      <pc:docMkLst>
        <pc:docMk/>
      </pc:docMkLst>
      <pc:sldChg chg="addSp delSp modSp mod">
        <pc:chgData name="Griffin S" userId="8f6bc2a7b877fd6d" providerId="LiveId" clId="{338C8D4D-51A5-469E-B4E5-434394704324}" dt="2022-10-05T07:01:50.393" v="820" actId="1076"/>
        <pc:sldMkLst>
          <pc:docMk/>
          <pc:sldMk cId="797504964" sldId="302"/>
        </pc:sldMkLst>
        <pc:spChg chg="mod">
          <ac:chgData name="Griffin S" userId="8f6bc2a7b877fd6d" providerId="LiveId" clId="{338C8D4D-51A5-469E-B4E5-434394704324}" dt="2022-10-05T06:50:33.222" v="514" actId="255"/>
          <ac:spMkLst>
            <pc:docMk/>
            <pc:sldMk cId="797504964" sldId="302"/>
            <ac:spMk id="3" creationId="{5302E098-5D0B-7681-FD28-8D48011E8107}"/>
          </ac:spMkLst>
        </pc:spChg>
        <pc:picChg chg="del mod">
          <ac:chgData name="Griffin S" userId="8f6bc2a7b877fd6d" providerId="LiveId" clId="{338C8D4D-51A5-469E-B4E5-434394704324}" dt="2022-10-05T07:01:38.357" v="816" actId="478"/>
          <ac:picMkLst>
            <pc:docMk/>
            <pc:sldMk cId="797504964" sldId="302"/>
            <ac:picMk id="4" creationId="{6F885160-F8B6-BD6A-5F87-FA364A7E3C8C}"/>
          </ac:picMkLst>
        </pc:picChg>
        <pc:picChg chg="add mod">
          <ac:chgData name="Griffin S" userId="8f6bc2a7b877fd6d" providerId="LiveId" clId="{338C8D4D-51A5-469E-B4E5-434394704324}" dt="2022-10-05T07:01:50.393" v="820" actId="1076"/>
          <ac:picMkLst>
            <pc:docMk/>
            <pc:sldMk cId="797504964" sldId="302"/>
            <ac:picMk id="5" creationId="{D0F8B514-013A-08D2-E012-FAD6B6B5B20F}"/>
          </ac:picMkLst>
        </pc:picChg>
      </pc:sldChg>
      <pc:sldChg chg="addSp delSp modSp mod">
        <pc:chgData name="Griffin S" userId="8f6bc2a7b877fd6d" providerId="LiveId" clId="{338C8D4D-51A5-469E-B4E5-434394704324}" dt="2022-10-05T08:29:53.889" v="2043" actId="33524"/>
        <pc:sldMkLst>
          <pc:docMk/>
          <pc:sldMk cId="2376253754" sldId="303"/>
        </pc:sldMkLst>
        <pc:spChg chg="del">
          <ac:chgData name="Griffin S" userId="8f6bc2a7b877fd6d" providerId="LiveId" clId="{338C8D4D-51A5-469E-B4E5-434394704324}" dt="2022-10-05T06:51:06.112" v="523" actId="478"/>
          <ac:spMkLst>
            <pc:docMk/>
            <pc:sldMk cId="2376253754" sldId="303"/>
            <ac:spMk id="2" creationId="{045B3EB5-DBC2-9D05-8476-22B44E923498}"/>
          </ac:spMkLst>
        </pc:spChg>
        <pc:spChg chg="del">
          <ac:chgData name="Griffin S" userId="8f6bc2a7b877fd6d" providerId="LiveId" clId="{338C8D4D-51A5-469E-B4E5-434394704324}" dt="2022-10-05T06:51:03.240" v="522" actId="478"/>
          <ac:spMkLst>
            <pc:docMk/>
            <pc:sldMk cId="2376253754" sldId="303"/>
            <ac:spMk id="3" creationId="{F06F783D-FF82-A115-8921-A03598498908}"/>
          </ac:spMkLst>
        </pc:spChg>
        <pc:spChg chg="add mod">
          <ac:chgData name="Griffin S" userId="8f6bc2a7b877fd6d" providerId="LiveId" clId="{338C8D4D-51A5-469E-B4E5-434394704324}" dt="2022-10-05T08:29:53.889" v="2043" actId="33524"/>
          <ac:spMkLst>
            <pc:docMk/>
            <pc:sldMk cId="2376253754" sldId="303"/>
            <ac:spMk id="6" creationId="{E7554B1E-ECA0-6829-1B90-D235944F5B52}"/>
          </ac:spMkLst>
        </pc:spChg>
        <pc:picChg chg="add mod">
          <ac:chgData name="Griffin S" userId="8f6bc2a7b877fd6d" providerId="LiveId" clId="{338C8D4D-51A5-469E-B4E5-434394704324}" dt="2022-10-05T06:50:59.598" v="521" actId="1076"/>
          <ac:picMkLst>
            <pc:docMk/>
            <pc:sldMk cId="2376253754" sldId="303"/>
            <ac:picMk id="5" creationId="{3566BD4F-FF5C-1E65-B1D6-37FAEF32120E}"/>
          </ac:picMkLst>
        </pc:picChg>
      </pc:sldChg>
      <pc:sldChg chg="addSp delSp modSp mod">
        <pc:chgData name="Griffin S" userId="8f6bc2a7b877fd6d" providerId="LiveId" clId="{338C8D4D-51A5-469E-B4E5-434394704324}" dt="2022-10-05T08:31:24.921" v="2254" actId="20577"/>
        <pc:sldMkLst>
          <pc:docMk/>
          <pc:sldMk cId="3086869747" sldId="304"/>
        </pc:sldMkLst>
        <pc:spChg chg="del">
          <ac:chgData name="Griffin S" userId="8f6bc2a7b877fd6d" providerId="LiveId" clId="{338C8D4D-51A5-469E-B4E5-434394704324}" dt="2022-10-05T06:51:21.819" v="527" actId="478"/>
          <ac:spMkLst>
            <pc:docMk/>
            <pc:sldMk cId="3086869747" sldId="304"/>
            <ac:spMk id="3" creationId="{D0A22757-DA39-B5FA-0F27-60312C32588D}"/>
          </ac:spMkLst>
        </pc:spChg>
        <pc:spChg chg="add mod">
          <ac:chgData name="Griffin S" userId="8f6bc2a7b877fd6d" providerId="LiveId" clId="{338C8D4D-51A5-469E-B4E5-434394704324}" dt="2022-10-05T08:31:24.921" v="2254" actId="20577"/>
          <ac:spMkLst>
            <pc:docMk/>
            <pc:sldMk cId="3086869747" sldId="304"/>
            <ac:spMk id="8" creationId="{629A6D9A-8D0B-0C24-AE65-901A75F1D19E}"/>
          </ac:spMkLst>
        </pc:spChg>
        <pc:picChg chg="add del mod">
          <ac:chgData name="Griffin S" userId="8f6bc2a7b877fd6d" providerId="LiveId" clId="{338C8D4D-51A5-469E-B4E5-434394704324}" dt="2022-10-05T05:52:02.145" v="7" actId="478"/>
          <ac:picMkLst>
            <pc:docMk/>
            <pc:sldMk cId="3086869747" sldId="304"/>
            <ac:picMk id="5" creationId="{B48111A3-1229-6939-E2F3-5AD4147FB769}"/>
          </ac:picMkLst>
        </pc:picChg>
        <pc:picChg chg="add mod">
          <ac:chgData name="Griffin S" userId="8f6bc2a7b877fd6d" providerId="LiveId" clId="{338C8D4D-51A5-469E-B4E5-434394704324}" dt="2022-10-05T06:51:18.740" v="526" actId="1076"/>
          <ac:picMkLst>
            <pc:docMk/>
            <pc:sldMk cId="3086869747" sldId="304"/>
            <ac:picMk id="7" creationId="{0E5F6B3B-1970-845A-0BB8-B3BF9382FB24}"/>
          </ac:picMkLst>
        </pc:picChg>
      </pc:sldChg>
      <pc:sldChg chg="addSp delSp modSp mod">
        <pc:chgData name="Griffin S" userId="8f6bc2a7b877fd6d" providerId="LiveId" clId="{338C8D4D-51A5-469E-B4E5-434394704324}" dt="2022-10-05T08:33:51.496" v="2610" actId="20577"/>
        <pc:sldMkLst>
          <pc:docMk/>
          <pc:sldMk cId="3086978617" sldId="305"/>
        </pc:sldMkLst>
        <pc:spChg chg="del">
          <ac:chgData name="Griffin S" userId="8f6bc2a7b877fd6d" providerId="LiveId" clId="{338C8D4D-51A5-469E-B4E5-434394704324}" dt="2022-10-05T06:51:36.944" v="531" actId="478"/>
          <ac:spMkLst>
            <pc:docMk/>
            <pc:sldMk cId="3086978617" sldId="305"/>
            <ac:spMk id="2" creationId="{ADF0D923-59AD-D1BA-693B-A9A2D10A23ED}"/>
          </ac:spMkLst>
        </pc:spChg>
        <pc:spChg chg="del">
          <ac:chgData name="Griffin S" userId="8f6bc2a7b877fd6d" providerId="LiveId" clId="{338C8D4D-51A5-469E-B4E5-434394704324}" dt="2022-10-05T06:51:34.337" v="530" actId="478"/>
          <ac:spMkLst>
            <pc:docMk/>
            <pc:sldMk cId="3086978617" sldId="305"/>
            <ac:spMk id="3" creationId="{54A2EAC0-8451-1353-611A-B8019FE1837A}"/>
          </ac:spMkLst>
        </pc:spChg>
        <pc:spChg chg="add mod">
          <ac:chgData name="Griffin S" userId="8f6bc2a7b877fd6d" providerId="LiveId" clId="{338C8D4D-51A5-469E-B4E5-434394704324}" dt="2022-10-05T08:33:51.496" v="2610" actId="20577"/>
          <ac:spMkLst>
            <pc:docMk/>
            <pc:sldMk cId="3086978617" sldId="305"/>
            <ac:spMk id="6" creationId="{1669E4E2-19E8-E10C-792E-5135E39A535B}"/>
          </ac:spMkLst>
        </pc:spChg>
        <pc:picChg chg="add mod">
          <ac:chgData name="Griffin S" userId="8f6bc2a7b877fd6d" providerId="LiveId" clId="{338C8D4D-51A5-469E-B4E5-434394704324}" dt="2022-10-05T08:31:32.019" v="2255" actId="1076"/>
          <ac:picMkLst>
            <pc:docMk/>
            <pc:sldMk cId="3086978617" sldId="305"/>
            <ac:picMk id="5" creationId="{427D8DE6-4494-7430-7F48-70B7FC3E625C}"/>
          </ac:picMkLst>
        </pc:picChg>
      </pc:sldChg>
      <pc:sldChg chg="addSp delSp modSp mod">
        <pc:chgData name="Griffin S" userId="8f6bc2a7b877fd6d" providerId="LiveId" clId="{338C8D4D-51A5-469E-B4E5-434394704324}" dt="2022-10-05T08:37:20.309" v="3097" actId="14100"/>
        <pc:sldMkLst>
          <pc:docMk/>
          <pc:sldMk cId="3410472480" sldId="306"/>
        </pc:sldMkLst>
        <pc:spChg chg="del">
          <ac:chgData name="Griffin S" userId="8f6bc2a7b877fd6d" providerId="LiveId" clId="{338C8D4D-51A5-469E-B4E5-434394704324}" dt="2022-10-05T06:51:48.478" v="534" actId="478"/>
          <ac:spMkLst>
            <pc:docMk/>
            <pc:sldMk cId="3410472480" sldId="306"/>
            <ac:spMk id="2" creationId="{335386B7-6ADE-1FDB-15D0-0A3E8596BD84}"/>
          </ac:spMkLst>
        </pc:spChg>
        <pc:spChg chg="del">
          <ac:chgData name="Griffin S" userId="8f6bc2a7b877fd6d" providerId="LiveId" clId="{338C8D4D-51A5-469E-B4E5-434394704324}" dt="2022-10-05T06:51:52.846" v="535" actId="478"/>
          <ac:spMkLst>
            <pc:docMk/>
            <pc:sldMk cId="3410472480" sldId="306"/>
            <ac:spMk id="3" creationId="{A1716109-5423-FE22-A479-1A8FB441A8EE}"/>
          </ac:spMkLst>
        </pc:spChg>
        <pc:spChg chg="add mod">
          <ac:chgData name="Griffin S" userId="8f6bc2a7b877fd6d" providerId="LiveId" clId="{338C8D4D-51A5-469E-B4E5-434394704324}" dt="2022-10-05T08:37:20.309" v="3097" actId="14100"/>
          <ac:spMkLst>
            <pc:docMk/>
            <pc:sldMk cId="3410472480" sldId="306"/>
            <ac:spMk id="6" creationId="{D5634E80-B314-0A03-531A-73332E8E5D6D}"/>
          </ac:spMkLst>
        </pc:spChg>
        <pc:picChg chg="add mod">
          <ac:chgData name="Griffin S" userId="8f6bc2a7b877fd6d" providerId="LiveId" clId="{338C8D4D-51A5-469E-B4E5-434394704324}" dt="2022-10-05T06:51:56.669" v="536" actId="14100"/>
          <ac:picMkLst>
            <pc:docMk/>
            <pc:sldMk cId="3410472480" sldId="306"/>
            <ac:picMk id="5" creationId="{07D4B538-5EB0-8486-5F7F-6A618350DEB7}"/>
          </ac:picMkLst>
        </pc:picChg>
      </pc:sldChg>
      <pc:sldChg chg="addSp modSp mod">
        <pc:chgData name="Griffin S" userId="8f6bc2a7b877fd6d" providerId="LiveId" clId="{338C8D4D-51A5-469E-B4E5-434394704324}" dt="2022-10-05T08:55:45.796" v="4415" actId="1076"/>
        <pc:sldMkLst>
          <pc:docMk/>
          <pc:sldMk cId="156926446" sldId="307"/>
        </pc:sldMkLst>
        <pc:spChg chg="mod">
          <ac:chgData name="Griffin S" userId="8f6bc2a7b877fd6d" providerId="LiveId" clId="{338C8D4D-51A5-469E-B4E5-434394704324}" dt="2022-10-05T08:55:09.500" v="4410" actId="20577"/>
          <ac:spMkLst>
            <pc:docMk/>
            <pc:sldMk cId="156926446" sldId="307"/>
            <ac:spMk id="3" creationId="{23A06B76-8A84-11B9-011F-18B467F19834}"/>
          </ac:spMkLst>
        </pc:spChg>
        <pc:picChg chg="add mod">
          <ac:chgData name="Griffin S" userId="8f6bc2a7b877fd6d" providerId="LiveId" clId="{338C8D4D-51A5-469E-B4E5-434394704324}" dt="2022-10-05T08:55:45.796" v="4415" actId="1076"/>
          <ac:picMkLst>
            <pc:docMk/>
            <pc:sldMk cId="156926446" sldId="307"/>
            <ac:picMk id="4" creationId="{1F0779F0-8165-3EAE-94F4-5AC3D0C3FE4F}"/>
          </ac:picMkLst>
        </pc:picChg>
      </pc:sldChg>
      <pc:sldChg chg="addSp delSp modSp mod">
        <pc:chgData name="Griffin S" userId="8f6bc2a7b877fd6d" providerId="LiveId" clId="{338C8D4D-51A5-469E-B4E5-434394704324}" dt="2022-10-05T08:49:41.250" v="3954" actId="6549"/>
        <pc:sldMkLst>
          <pc:docMk/>
          <pc:sldMk cId="757101638" sldId="308"/>
        </pc:sldMkLst>
        <pc:spChg chg="del">
          <ac:chgData name="Griffin S" userId="8f6bc2a7b877fd6d" providerId="LiveId" clId="{338C8D4D-51A5-469E-B4E5-434394704324}" dt="2022-10-05T08:38:02.055" v="3101" actId="478"/>
          <ac:spMkLst>
            <pc:docMk/>
            <pc:sldMk cId="757101638" sldId="308"/>
            <ac:spMk id="2" creationId="{DE06D199-E074-AFEB-285B-E53C614BCF15}"/>
          </ac:spMkLst>
        </pc:spChg>
        <pc:spChg chg="mod">
          <ac:chgData name="Griffin S" userId="8f6bc2a7b877fd6d" providerId="LiveId" clId="{338C8D4D-51A5-469E-B4E5-434394704324}" dt="2022-10-05T08:49:41.250" v="3954" actId="6549"/>
          <ac:spMkLst>
            <pc:docMk/>
            <pc:sldMk cId="757101638" sldId="308"/>
            <ac:spMk id="3" creationId="{7BA22C59-FE51-E648-FD19-A825746FB681}"/>
          </ac:spMkLst>
        </pc:spChg>
        <pc:picChg chg="add mod">
          <ac:chgData name="Griffin S" userId="8f6bc2a7b877fd6d" providerId="LiveId" clId="{338C8D4D-51A5-469E-B4E5-434394704324}" dt="2022-10-05T08:38:00.560" v="3100" actId="1076"/>
          <ac:picMkLst>
            <pc:docMk/>
            <pc:sldMk cId="757101638" sldId="308"/>
            <ac:picMk id="5" creationId="{14449EA8-B619-6A73-AED5-CF01191295ED}"/>
          </ac:picMkLst>
        </pc:picChg>
      </pc:sldChg>
      <pc:sldChg chg="addSp delSp modSp mod">
        <pc:chgData name="Griffin S" userId="8f6bc2a7b877fd6d" providerId="LiveId" clId="{338C8D4D-51A5-469E-B4E5-434394704324}" dt="2022-10-05T08:47:58.579" v="3762" actId="20577"/>
        <pc:sldMkLst>
          <pc:docMk/>
          <pc:sldMk cId="3703526866" sldId="309"/>
        </pc:sldMkLst>
        <pc:spChg chg="del">
          <ac:chgData name="Griffin S" userId="8f6bc2a7b877fd6d" providerId="LiveId" clId="{338C8D4D-51A5-469E-B4E5-434394704324}" dt="2022-10-05T08:44:57.721" v="3404" actId="478"/>
          <ac:spMkLst>
            <pc:docMk/>
            <pc:sldMk cId="3703526866" sldId="309"/>
            <ac:spMk id="2" creationId="{BE7D157D-FF3F-E3E9-5285-7D782B06FA98}"/>
          </ac:spMkLst>
        </pc:spChg>
        <pc:spChg chg="mod">
          <ac:chgData name="Griffin S" userId="8f6bc2a7b877fd6d" providerId="LiveId" clId="{338C8D4D-51A5-469E-B4E5-434394704324}" dt="2022-10-05T08:47:58.579" v="3762" actId="20577"/>
          <ac:spMkLst>
            <pc:docMk/>
            <pc:sldMk cId="3703526866" sldId="309"/>
            <ac:spMk id="3" creationId="{AD01A483-419A-677B-5D51-90509EC019A8}"/>
          </ac:spMkLst>
        </pc:spChg>
        <pc:picChg chg="add mod">
          <ac:chgData name="Griffin S" userId="8f6bc2a7b877fd6d" providerId="LiveId" clId="{338C8D4D-51A5-469E-B4E5-434394704324}" dt="2022-10-05T08:44:52.493" v="3403" actId="1076"/>
          <ac:picMkLst>
            <pc:docMk/>
            <pc:sldMk cId="3703526866" sldId="309"/>
            <ac:picMk id="5" creationId="{360844F1-5C47-78B8-3759-1EE5317DD874}"/>
          </ac:picMkLst>
        </pc:picChg>
      </pc:sldChg>
      <pc:sldChg chg="addSp delSp modSp mod">
        <pc:chgData name="Griffin S" userId="8f6bc2a7b877fd6d" providerId="LiveId" clId="{338C8D4D-51A5-469E-B4E5-434394704324}" dt="2022-10-05T08:53:28.527" v="4247" actId="20577"/>
        <pc:sldMkLst>
          <pc:docMk/>
          <pc:sldMk cId="352070336" sldId="310"/>
        </pc:sldMkLst>
        <pc:spChg chg="del">
          <ac:chgData name="Griffin S" userId="8f6bc2a7b877fd6d" providerId="LiveId" clId="{338C8D4D-51A5-469E-B4E5-434394704324}" dt="2022-10-05T08:51:56.873" v="3960" actId="478"/>
          <ac:spMkLst>
            <pc:docMk/>
            <pc:sldMk cId="352070336" sldId="310"/>
            <ac:spMk id="2" creationId="{279A50F8-5802-8595-07DE-28A8ACE7B9D6}"/>
          </ac:spMkLst>
        </pc:spChg>
        <pc:spChg chg="mod">
          <ac:chgData name="Griffin S" userId="8f6bc2a7b877fd6d" providerId="LiveId" clId="{338C8D4D-51A5-469E-B4E5-434394704324}" dt="2022-10-05T08:53:28.527" v="4247" actId="20577"/>
          <ac:spMkLst>
            <pc:docMk/>
            <pc:sldMk cId="352070336" sldId="310"/>
            <ac:spMk id="3" creationId="{EDA28B08-FE6F-2202-7D22-046202CB78FD}"/>
          </ac:spMkLst>
        </pc:spChg>
        <pc:picChg chg="add mod">
          <ac:chgData name="Griffin S" userId="8f6bc2a7b877fd6d" providerId="LiveId" clId="{338C8D4D-51A5-469E-B4E5-434394704324}" dt="2022-10-05T08:51:50.061" v="3959" actId="14100"/>
          <ac:picMkLst>
            <pc:docMk/>
            <pc:sldMk cId="352070336" sldId="310"/>
            <ac:picMk id="5" creationId="{9DE51167-6F6F-7218-9ABF-11EEDA95AB08}"/>
          </ac:picMkLst>
        </pc:picChg>
      </pc:sldChg>
      <pc:sldChg chg="del">
        <pc:chgData name="Griffin S" userId="8f6bc2a7b877fd6d" providerId="LiveId" clId="{338C8D4D-51A5-469E-B4E5-434394704324}" dt="2022-10-05T07:02:12.630" v="821" actId="47"/>
        <pc:sldMkLst>
          <pc:docMk/>
          <pc:sldMk cId="445584463" sldId="311"/>
        </pc:sldMkLst>
      </pc:sldChg>
      <pc:sldChg chg="addSp modSp mod">
        <pc:chgData name="Griffin S" userId="8f6bc2a7b877fd6d" providerId="LiveId" clId="{338C8D4D-51A5-469E-B4E5-434394704324}" dt="2022-10-05T08:22:14.971" v="1609" actId="14100"/>
        <pc:sldMkLst>
          <pc:docMk/>
          <pc:sldMk cId="882994869" sldId="312"/>
        </pc:sldMkLst>
        <pc:spChg chg="mod">
          <ac:chgData name="Griffin S" userId="8f6bc2a7b877fd6d" providerId="LiveId" clId="{338C8D4D-51A5-469E-B4E5-434394704324}" dt="2022-10-05T08:21:23.715" v="1605" actId="27636"/>
          <ac:spMkLst>
            <pc:docMk/>
            <pc:sldMk cId="882994869" sldId="312"/>
            <ac:spMk id="3" creationId="{60B7DB4E-43DE-0D8E-A883-7F7F3964B453}"/>
          </ac:spMkLst>
        </pc:spChg>
        <pc:picChg chg="add mod">
          <ac:chgData name="Griffin S" userId="8f6bc2a7b877fd6d" providerId="LiveId" clId="{338C8D4D-51A5-469E-B4E5-434394704324}" dt="2022-10-05T08:22:14.971" v="1609" actId="14100"/>
          <ac:picMkLst>
            <pc:docMk/>
            <pc:sldMk cId="882994869" sldId="312"/>
            <ac:picMk id="4" creationId="{EF3E4923-AD8B-A584-10DB-4BD5978FCBE0}"/>
          </ac:picMkLst>
        </pc:picChg>
      </pc:sldChg>
      <pc:sldChg chg="addSp modSp new mod">
        <pc:chgData name="Griffin S" userId="8f6bc2a7b877fd6d" providerId="LiveId" clId="{338C8D4D-51A5-469E-B4E5-434394704324}" dt="2022-10-05T06:59:59.220" v="815" actId="1076"/>
        <pc:sldMkLst>
          <pc:docMk/>
          <pc:sldMk cId="2617201942" sldId="313"/>
        </pc:sldMkLst>
        <pc:spChg chg="mod">
          <ac:chgData name="Griffin S" userId="8f6bc2a7b877fd6d" providerId="LiveId" clId="{338C8D4D-51A5-469E-B4E5-434394704324}" dt="2022-10-05T06:46:25.231" v="305" actId="20577"/>
          <ac:spMkLst>
            <pc:docMk/>
            <pc:sldMk cId="2617201942" sldId="313"/>
            <ac:spMk id="2" creationId="{5DF71039-571D-3A5D-4D7C-1135731469C7}"/>
          </ac:spMkLst>
        </pc:spChg>
        <pc:spChg chg="mod">
          <ac:chgData name="Griffin S" userId="8f6bc2a7b877fd6d" providerId="LiveId" clId="{338C8D4D-51A5-469E-B4E5-434394704324}" dt="2022-10-05T06:59:27.350" v="813" actId="255"/>
          <ac:spMkLst>
            <pc:docMk/>
            <pc:sldMk cId="2617201942" sldId="313"/>
            <ac:spMk id="3" creationId="{9AFFF776-FD12-495F-0884-C7BFB18AFB29}"/>
          </ac:spMkLst>
        </pc:spChg>
        <pc:picChg chg="add mod">
          <ac:chgData name="Griffin S" userId="8f6bc2a7b877fd6d" providerId="LiveId" clId="{338C8D4D-51A5-469E-B4E5-434394704324}" dt="2022-10-05T06:59:59.220" v="815" actId="1076"/>
          <ac:picMkLst>
            <pc:docMk/>
            <pc:sldMk cId="2617201942" sldId="313"/>
            <ac:picMk id="4" creationId="{55E1BA1F-BA51-97D9-1729-E5BA75424069}"/>
          </ac:picMkLst>
        </pc:picChg>
      </pc:sldChg>
      <pc:sldChg chg="addSp modSp new mod">
        <pc:chgData name="Griffin S" userId="8f6bc2a7b877fd6d" providerId="LiveId" clId="{338C8D4D-51A5-469E-B4E5-434394704324}" dt="2022-10-05T08:58:06.640" v="4783" actId="14100"/>
        <pc:sldMkLst>
          <pc:docMk/>
          <pc:sldMk cId="190031303" sldId="314"/>
        </pc:sldMkLst>
        <pc:spChg chg="mod">
          <ac:chgData name="Griffin S" userId="8f6bc2a7b877fd6d" providerId="LiveId" clId="{338C8D4D-51A5-469E-B4E5-434394704324}" dt="2022-10-05T06:46:35.842" v="321" actId="20577"/>
          <ac:spMkLst>
            <pc:docMk/>
            <pc:sldMk cId="190031303" sldId="314"/>
            <ac:spMk id="2" creationId="{53266C3A-ED37-AF16-5433-0E285368C589}"/>
          </ac:spMkLst>
        </pc:spChg>
        <pc:spChg chg="mod">
          <ac:chgData name="Griffin S" userId="8f6bc2a7b877fd6d" providerId="LiveId" clId="{338C8D4D-51A5-469E-B4E5-434394704324}" dt="2022-10-05T08:57:34.157" v="4780" actId="255"/>
          <ac:spMkLst>
            <pc:docMk/>
            <pc:sldMk cId="190031303" sldId="314"/>
            <ac:spMk id="3" creationId="{8CC21AC7-3A57-4DC9-0462-DEEF54F36BDB}"/>
          </ac:spMkLst>
        </pc:spChg>
        <pc:picChg chg="add mod">
          <ac:chgData name="Griffin S" userId="8f6bc2a7b877fd6d" providerId="LiveId" clId="{338C8D4D-51A5-469E-B4E5-434394704324}" dt="2022-10-05T08:58:06.640" v="4783" actId="14100"/>
          <ac:picMkLst>
            <pc:docMk/>
            <pc:sldMk cId="190031303" sldId="314"/>
            <ac:picMk id="4" creationId="{8356C186-11BC-980A-DECB-11FAB888F16E}"/>
          </ac:picMkLst>
        </pc:picChg>
      </pc:sldChg>
      <pc:sldChg chg="addSp modSp new mod">
        <pc:chgData name="Griffin S" userId="8f6bc2a7b877fd6d" providerId="LiveId" clId="{338C8D4D-51A5-469E-B4E5-434394704324}" dt="2022-10-05T07:46:56.169" v="831" actId="1076"/>
        <pc:sldMkLst>
          <pc:docMk/>
          <pc:sldMk cId="590857554" sldId="315"/>
        </pc:sldMkLst>
        <pc:picChg chg="add mod">
          <ac:chgData name="Griffin S" userId="8f6bc2a7b877fd6d" providerId="LiveId" clId="{338C8D4D-51A5-469E-B4E5-434394704324}" dt="2022-10-05T07:46:56.169" v="831" actId="1076"/>
          <ac:picMkLst>
            <pc:docMk/>
            <pc:sldMk cId="590857554" sldId="315"/>
            <ac:picMk id="5" creationId="{8A729429-91DF-9851-F1E5-CFAE471D0B8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Coffee Chains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Griffin Sykes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614D0-2AB7-322E-E3A7-7609B65AB746}"/>
              </a:ext>
            </a:extLst>
          </p:cNvPr>
          <p:cNvSpPr>
            <a:spLocks noGrp="1"/>
          </p:cNvSpPr>
          <p:nvPr>
            <p:ph type="title"/>
          </p:nvPr>
        </p:nvSpPr>
        <p:spPr/>
        <p:txBody>
          <a:bodyPr/>
          <a:lstStyle/>
          <a:p>
            <a:r>
              <a:rPr lang="en-US" dirty="0"/>
              <a:t>Issue #2</a:t>
            </a:r>
          </a:p>
        </p:txBody>
      </p:sp>
      <p:sp>
        <p:nvSpPr>
          <p:cNvPr id="3" name="Content Placeholder 2">
            <a:extLst>
              <a:ext uri="{FF2B5EF4-FFF2-40B4-BE49-F238E27FC236}">
                <a16:creationId xmlns:a16="http://schemas.microsoft.com/office/drawing/2014/main" id="{23A06B76-8A84-11B9-011F-18B467F19834}"/>
              </a:ext>
            </a:extLst>
          </p:cNvPr>
          <p:cNvSpPr>
            <a:spLocks noGrp="1"/>
          </p:cNvSpPr>
          <p:nvPr>
            <p:ph idx="1"/>
          </p:nvPr>
        </p:nvSpPr>
        <p:spPr>
          <a:xfrm>
            <a:off x="1097280" y="2108201"/>
            <a:ext cx="6325870" cy="3721099"/>
          </a:xfrm>
        </p:spPr>
        <p:txBody>
          <a:bodyPr>
            <a:normAutofit/>
          </a:bodyPr>
          <a:lstStyle/>
          <a:p>
            <a:r>
              <a:rPr lang="en-US" sz="2800" dirty="0"/>
              <a:t>- Products are underperforming </a:t>
            </a:r>
          </a:p>
          <a:p>
            <a:r>
              <a:rPr lang="en-US" sz="2800" dirty="0"/>
              <a:t>- Marketing Costs are high for some of the least selling products</a:t>
            </a:r>
          </a:p>
          <a:p>
            <a:r>
              <a:rPr lang="en-US" sz="2800" dirty="0"/>
              <a:t>- Not optimizing the way, we hold and market our products</a:t>
            </a:r>
          </a:p>
        </p:txBody>
      </p:sp>
      <p:pic>
        <p:nvPicPr>
          <p:cNvPr id="4" name="Picture 3">
            <a:extLst>
              <a:ext uri="{FF2B5EF4-FFF2-40B4-BE49-F238E27FC236}">
                <a16:creationId xmlns:a16="http://schemas.microsoft.com/office/drawing/2014/main" id="{1F0779F0-8165-3EAE-94F4-5AC3D0C3FE4F}"/>
              </a:ext>
            </a:extLst>
          </p:cNvPr>
          <p:cNvPicPr>
            <a:picLocks noChangeAspect="1"/>
          </p:cNvPicPr>
          <p:nvPr/>
        </p:nvPicPr>
        <p:blipFill>
          <a:blip r:embed="rId2"/>
          <a:stretch>
            <a:fillRect/>
          </a:stretch>
        </p:blipFill>
        <p:spPr>
          <a:xfrm>
            <a:off x="7423150" y="2353468"/>
            <a:ext cx="4625488" cy="2151063"/>
          </a:xfrm>
          <a:prstGeom prst="rect">
            <a:avLst/>
          </a:prstGeom>
        </p:spPr>
      </p:pic>
    </p:spTree>
    <p:extLst>
      <p:ext uri="{BB962C8B-B14F-4D97-AF65-F5344CB8AC3E}">
        <p14:creationId xmlns:p14="http://schemas.microsoft.com/office/powerpoint/2010/main" val="15692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22C59-FE51-E648-FD19-A825746FB681}"/>
              </a:ext>
            </a:extLst>
          </p:cNvPr>
          <p:cNvSpPr>
            <a:spLocks noGrp="1"/>
          </p:cNvSpPr>
          <p:nvPr>
            <p:ph idx="1"/>
          </p:nvPr>
        </p:nvSpPr>
        <p:spPr>
          <a:xfrm>
            <a:off x="1056443" y="4607511"/>
            <a:ext cx="10099237" cy="1261581"/>
          </a:xfrm>
        </p:spPr>
        <p:txBody>
          <a:bodyPr/>
          <a:lstStyle/>
          <a:p>
            <a:r>
              <a:rPr lang="en-US" dirty="0"/>
              <a:t>This graph displays the sales and marketing based on each product. This graph  shows how high marketing costs are for Caffe Mocha, yet it is clearly outsold by Columbian coffee. Additionally, there similar marketing costs per product yet there are some products that clearly outsell others. </a:t>
            </a:r>
          </a:p>
        </p:txBody>
      </p:sp>
      <p:pic>
        <p:nvPicPr>
          <p:cNvPr id="5" name="Picture 4">
            <a:extLst>
              <a:ext uri="{FF2B5EF4-FFF2-40B4-BE49-F238E27FC236}">
                <a16:creationId xmlns:a16="http://schemas.microsoft.com/office/drawing/2014/main" id="{14449EA8-B619-6A73-AED5-CF01191295ED}"/>
              </a:ext>
            </a:extLst>
          </p:cNvPr>
          <p:cNvPicPr>
            <a:picLocks noChangeAspect="1"/>
          </p:cNvPicPr>
          <p:nvPr/>
        </p:nvPicPr>
        <p:blipFill>
          <a:blip r:embed="rId2"/>
          <a:stretch>
            <a:fillRect/>
          </a:stretch>
        </p:blipFill>
        <p:spPr>
          <a:xfrm>
            <a:off x="2938987" y="133165"/>
            <a:ext cx="5503678" cy="4349248"/>
          </a:xfrm>
          <a:prstGeom prst="rect">
            <a:avLst/>
          </a:prstGeom>
        </p:spPr>
      </p:pic>
    </p:spTree>
    <p:extLst>
      <p:ext uri="{BB962C8B-B14F-4D97-AF65-F5344CB8AC3E}">
        <p14:creationId xmlns:p14="http://schemas.microsoft.com/office/powerpoint/2010/main" val="757101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01A483-419A-677B-5D51-90509EC019A8}"/>
              </a:ext>
            </a:extLst>
          </p:cNvPr>
          <p:cNvSpPr>
            <a:spLocks noGrp="1"/>
          </p:cNvSpPr>
          <p:nvPr>
            <p:ph idx="1"/>
          </p:nvPr>
        </p:nvSpPr>
        <p:spPr>
          <a:xfrm>
            <a:off x="792480" y="4564531"/>
            <a:ext cx="10058400" cy="3760891"/>
          </a:xfrm>
        </p:spPr>
        <p:txBody>
          <a:bodyPr/>
          <a:lstStyle/>
          <a:p>
            <a:r>
              <a:rPr lang="en-US" dirty="0"/>
              <a:t>This graph displays the sales and inventory by each product. The Inventory fluctuates highly even though most products, besides Columbian, have similar sales. Although this might be due to price differences between products, it is alarming that we are not catering our inventory to what the customers want the most.  </a:t>
            </a:r>
          </a:p>
        </p:txBody>
      </p:sp>
      <p:pic>
        <p:nvPicPr>
          <p:cNvPr id="5" name="Picture 4">
            <a:extLst>
              <a:ext uri="{FF2B5EF4-FFF2-40B4-BE49-F238E27FC236}">
                <a16:creationId xmlns:a16="http://schemas.microsoft.com/office/drawing/2014/main" id="{360844F1-5C47-78B8-3759-1EE5317DD874}"/>
              </a:ext>
            </a:extLst>
          </p:cNvPr>
          <p:cNvPicPr>
            <a:picLocks noChangeAspect="1"/>
          </p:cNvPicPr>
          <p:nvPr/>
        </p:nvPicPr>
        <p:blipFill>
          <a:blip r:embed="rId2"/>
          <a:stretch>
            <a:fillRect/>
          </a:stretch>
        </p:blipFill>
        <p:spPr>
          <a:xfrm>
            <a:off x="2898589" y="224130"/>
            <a:ext cx="5754208" cy="3959400"/>
          </a:xfrm>
          <a:prstGeom prst="rect">
            <a:avLst/>
          </a:prstGeom>
        </p:spPr>
      </p:pic>
    </p:spTree>
    <p:extLst>
      <p:ext uri="{BB962C8B-B14F-4D97-AF65-F5344CB8AC3E}">
        <p14:creationId xmlns:p14="http://schemas.microsoft.com/office/powerpoint/2010/main" val="370352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A28B08-FE6F-2202-7D22-046202CB78FD}"/>
              </a:ext>
            </a:extLst>
          </p:cNvPr>
          <p:cNvSpPr>
            <a:spLocks noGrp="1"/>
          </p:cNvSpPr>
          <p:nvPr>
            <p:ph idx="1"/>
          </p:nvPr>
        </p:nvSpPr>
        <p:spPr>
          <a:xfrm>
            <a:off x="614363" y="4895850"/>
            <a:ext cx="10541317" cy="973242"/>
          </a:xfrm>
        </p:spPr>
        <p:txBody>
          <a:bodyPr>
            <a:normAutofit lnSpcReduction="10000"/>
          </a:bodyPr>
          <a:lstStyle/>
          <a:p>
            <a:r>
              <a:rPr lang="en-US" dirty="0"/>
              <a:t>This graph displays the sales and total expenses by each product. This graph displays some of the lack lust products that cost yet don’t sell, such as Amaretto and Green Tea. These products do not help improve the profitability of our company. </a:t>
            </a:r>
          </a:p>
        </p:txBody>
      </p:sp>
      <p:pic>
        <p:nvPicPr>
          <p:cNvPr id="5" name="Picture 4">
            <a:extLst>
              <a:ext uri="{FF2B5EF4-FFF2-40B4-BE49-F238E27FC236}">
                <a16:creationId xmlns:a16="http://schemas.microsoft.com/office/drawing/2014/main" id="{9DE51167-6F6F-7218-9ABF-11EEDA95AB08}"/>
              </a:ext>
            </a:extLst>
          </p:cNvPr>
          <p:cNvPicPr>
            <a:picLocks noChangeAspect="1"/>
          </p:cNvPicPr>
          <p:nvPr/>
        </p:nvPicPr>
        <p:blipFill>
          <a:blip r:embed="rId2"/>
          <a:stretch>
            <a:fillRect/>
          </a:stretch>
        </p:blipFill>
        <p:spPr>
          <a:xfrm>
            <a:off x="2566987" y="357618"/>
            <a:ext cx="5614988" cy="4335968"/>
          </a:xfrm>
          <a:prstGeom prst="rect">
            <a:avLst/>
          </a:prstGeom>
        </p:spPr>
      </p:pic>
    </p:spTree>
    <p:extLst>
      <p:ext uri="{BB962C8B-B14F-4D97-AF65-F5344CB8AC3E}">
        <p14:creationId xmlns:p14="http://schemas.microsoft.com/office/powerpoint/2010/main" val="352070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B9B7-5E90-FEEA-8A7D-7A218B2DDD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3A6D22-3085-8E86-B139-274EC16602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729429-91DF-9851-F1E5-CFAE471D0B82}"/>
              </a:ext>
            </a:extLst>
          </p:cNvPr>
          <p:cNvPicPr>
            <a:picLocks noChangeAspect="1"/>
          </p:cNvPicPr>
          <p:nvPr/>
        </p:nvPicPr>
        <p:blipFill>
          <a:blip r:embed="rId2"/>
          <a:stretch>
            <a:fillRect/>
          </a:stretch>
        </p:blipFill>
        <p:spPr>
          <a:xfrm>
            <a:off x="2545503" y="183756"/>
            <a:ext cx="7299833" cy="5685336"/>
          </a:xfrm>
          <a:prstGeom prst="rect">
            <a:avLst/>
          </a:prstGeom>
        </p:spPr>
      </p:pic>
    </p:spTree>
    <p:extLst>
      <p:ext uri="{BB962C8B-B14F-4D97-AF65-F5344CB8AC3E}">
        <p14:creationId xmlns:p14="http://schemas.microsoft.com/office/powerpoint/2010/main" val="590857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6C3A-ED37-AF16-5433-0E285368C589}"/>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8CC21AC7-3A57-4DC9-0462-DEEF54F36BDB}"/>
              </a:ext>
            </a:extLst>
          </p:cNvPr>
          <p:cNvSpPr>
            <a:spLocks noGrp="1"/>
          </p:cNvSpPr>
          <p:nvPr>
            <p:ph idx="1"/>
          </p:nvPr>
        </p:nvSpPr>
        <p:spPr>
          <a:xfrm>
            <a:off x="1097280" y="2108201"/>
            <a:ext cx="6567170" cy="3760891"/>
          </a:xfrm>
        </p:spPr>
        <p:txBody>
          <a:bodyPr>
            <a:normAutofit/>
          </a:bodyPr>
          <a:lstStyle/>
          <a:p>
            <a:r>
              <a:rPr lang="en-US" sz="2800" dirty="0"/>
              <a:t>- Utilize data to optimize our products for profitability</a:t>
            </a:r>
          </a:p>
          <a:p>
            <a:r>
              <a:rPr lang="en-US" sz="2800" dirty="0"/>
              <a:t>- Bulk order best sellers to cut down on total expenses</a:t>
            </a:r>
          </a:p>
          <a:p>
            <a:r>
              <a:rPr lang="en-US" sz="2800" dirty="0"/>
              <a:t>- Track sales on a month by month basis to gain better insight into trends</a:t>
            </a:r>
          </a:p>
        </p:txBody>
      </p:sp>
      <p:pic>
        <p:nvPicPr>
          <p:cNvPr id="4" name="Picture 3">
            <a:extLst>
              <a:ext uri="{FF2B5EF4-FFF2-40B4-BE49-F238E27FC236}">
                <a16:creationId xmlns:a16="http://schemas.microsoft.com/office/drawing/2014/main" id="{8356C186-11BC-980A-DECB-11FAB888F16E}"/>
              </a:ext>
            </a:extLst>
          </p:cNvPr>
          <p:cNvPicPr>
            <a:picLocks noChangeAspect="1"/>
          </p:cNvPicPr>
          <p:nvPr/>
        </p:nvPicPr>
        <p:blipFill>
          <a:blip r:embed="rId2"/>
          <a:stretch>
            <a:fillRect/>
          </a:stretch>
        </p:blipFill>
        <p:spPr>
          <a:xfrm>
            <a:off x="7712074" y="1762124"/>
            <a:ext cx="3756025" cy="3756025"/>
          </a:xfrm>
          <a:prstGeom prst="rect">
            <a:avLst/>
          </a:prstGeom>
        </p:spPr>
      </p:pic>
    </p:spTree>
    <p:extLst>
      <p:ext uri="{BB962C8B-B14F-4D97-AF65-F5344CB8AC3E}">
        <p14:creationId xmlns:p14="http://schemas.microsoft.com/office/powerpoint/2010/main" val="190031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E27-14C6-FD25-78A1-D3E93FE2E6C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0B7DB4E-43DE-0D8E-A883-7F7F3964B453}"/>
              </a:ext>
            </a:extLst>
          </p:cNvPr>
          <p:cNvSpPr>
            <a:spLocks noGrp="1"/>
          </p:cNvSpPr>
          <p:nvPr>
            <p:ph idx="1"/>
          </p:nvPr>
        </p:nvSpPr>
        <p:spPr/>
        <p:txBody>
          <a:bodyPr>
            <a:normAutofit lnSpcReduction="10000"/>
          </a:bodyPr>
          <a:lstStyle/>
          <a:p>
            <a:r>
              <a:rPr lang="en-US" sz="2800" dirty="0"/>
              <a:t>- Utilize Data to improve efficiency and profitability among business operations</a:t>
            </a:r>
          </a:p>
          <a:p>
            <a:r>
              <a:rPr lang="en-US" sz="2800" dirty="0"/>
              <a:t>- Even though we are profitable, we can always improve it</a:t>
            </a:r>
          </a:p>
          <a:p>
            <a:r>
              <a:rPr lang="en-US" sz="2800" dirty="0"/>
              <a:t>- There are simple changes that can be made to improve profitability</a:t>
            </a:r>
          </a:p>
          <a:p>
            <a:pPr lvl="1"/>
            <a:r>
              <a:rPr lang="en-US" sz="2800" dirty="0"/>
              <a:t>Optimize marketing for best selling products</a:t>
            </a:r>
          </a:p>
          <a:p>
            <a:pPr lvl="1"/>
            <a:r>
              <a:rPr lang="en-US" sz="2800" dirty="0"/>
              <a:t>Optimize inventory based on market size and product</a:t>
            </a:r>
          </a:p>
          <a:p>
            <a:pPr lvl="1"/>
            <a:r>
              <a:rPr lang="en-US" sz="2800" dirty="0"/>
              <a:t>Add more locations in major markets</a:t>
            </a:r>
          </a:p>
          <a:p>
            <a:pPr marL="201168" lvl="1" indent="0">
              <a:buNone/>
            </a:pPr>
            <a:endParaRPr lang="en-US" dirty="0"/>
          </a:p>
        </p:txBody>
      </p:sp>
      <p:pic>
        <p:nvPicPr>
          <p:cNvPr id="4" name="Picture 3">
            <a:extLst>
              <a:ext uri="{FF2B5EF4-FFF2-40B4-BE49-F238E27FC236}">
                <a16:creationId xmlns:a16="http://schemas.microsoft.com/office/drawing/2014/main" id="{EF3E4923-AD8B-A584-10DB-4BD5978FCBE0}"/>
              </a:ext>
            </a:extLst>
          </p:cNvPr>
          <p:cNvPicPr>
            <a:picLocks noChangeAspect="1"/>
          </p:cNvPicPr>
          <p:nvPr/>
        </p:nvPicPr>
        <p:blipFill>
          <a:blip r:embed="rId2"/>
          <a:stretch>
            <a:fillRect/>
          </a:stretch>
        </p:blipFill>
        <p:spPr>
          <a:xfrm>
            <a:off x="7963271" y="117323"/>
            <a:ext cx="3036162" cy="2022843"/>
          </a:xfrm>
          <a:prstGeom prst="rect">
            <a:avLst/>
          </a:prstGeom>
        </p:spPr>
      </p:pic>
    </p:spTree>
    <p:extLst>
      <p:ext uri="{BB962C8B-B14F-4D97-AF65-F5344CB8AC3E}">
        <p14:creationId xmlns:p14="http://schemas.microsoft.com/office/powerpoint/2010/main" val="88299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A593-8461-11CC-51C7-2822FA94866F}"/>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E9812258-6DA3-84C0-0D45-F90EEAFCDF2D}"/>
              </a:ext>
            </a:extLst>
          </p:cNvPr>
          <p:cNvSpPr>
            <a:spLocks noGrp="1"/>
          </p:cNvSpPr>
          <p:nvPr>
            <p:ph idx="1"/>
          </p:nvPr>
        </p:nvSpPr>
        <p:spPr/>
        <p:txBody>
          <a:bodyPr>
            <a:normAutofit lnSpcReduction="10000"/>
          </a:bodyPr>
          <a:lstStyle/>
          <a:p>
            <a:r>
              <a:rPr lang="en-US" sz="2800" dirty="0"/>
              <a:t>- Name: Griffin Sykes</a:t>
            </a:r>
          </a:p>
          <a:p>
            <a:r>
              <a:rPr lang="en-US" sz="2800" dirty="0"/>
              <a:t>- Data Analyst within the Coffee Chains Company</a:t>
            </a:r>
          </a:p>
          <a:p>
            <a:r>
              <a:rPr lang="en-US" sz="2800" dirty="0"/>
              <a:t>- Goals</a:t>
            </a:r>
          </a:p>
          <a:p>
            <a:pPr lvl="1"/>
            <a:r>
              <a:rPr lang="en-US" sz="2800" dirty="0"/>
              <a:t>Find concrete solutions to profitability issues backed by data</a:t>
            </a:r>
          </a:p>
          <a:p>
            <a:pPr lvl="1"/>
            <a:r>
              <a:rPr lang="en-US" sz="2800" dirty="0"/>
              <a:t>Find solutions to how we can encourage customers to purchase our products</a:t>
            </a:r>
          </a:p>
          <a:p>
            <a:pPr lvl="1"/>
            <a:r>
              <a:rPr lang="en-US" sz="2800" dirty="0"/>
              <a:t>Provide value to both our customers and our business</a:t>
            </a:r>
          </a:p>
          <a:p>
            <a:pPr lvl="1"/>
            <a:endParaRPr lang="en-US" dirty="0"/>
          </a:p>
        </p:txBody>
      </p:sp>
      <p:pic>
        <p:nvPicPr>
          <p:cNvPr id="5" name="Picture 4">
            <a:extLst>
              <a:ext uri="{FF2B5EF4-FFF2-40B4-BE49-F238E27FC236}">
                <a16:creationId xmlns:a16="http://schemas.microsoft.com/office/drawing/2014/main" id="{5920D9C9-2D50-DDEC-9E4D-506F9F1289EF}"/>
              </a:ext>
            </a:extLst>
          </p:cNvPr>
          <p:cNvPicPr>
            <a:picLocks noChangeAspect="1"/>
          </p:cNvPicPr>
          <p:nvPr/>
        </p:nvPicPr>
        <p:blipFill>
          <a:blip r:embed="rId2"/>
          <a:stretch>
            <a:fillRect/>
          </a:stretch>
        </p:blipFill>
        <p:spPr>
          <a:xfrm>
            <a:off x="7792468" y="142041"/>
            <a:ext cx="4006604" cy="2671069"/>
          </a:xfrm>
          <a:prstGeom prst="rect">
            <a:avLst/>
          </a:prstGeom>
        </p:spPr>
      </p:pic>
    </p:spTree>
    <p:extLst>
      <p:ext uri="{BB962C8B-B14F-4D97-AF65-F5344CB8AC3E}">
        <p14:creationId xmlns:p14="http://schemas.microsoft.com/office/powerpoint/2010/main" val="575514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Background</a:t>
            </a:r>
          </a:p>
        </p:txBody>
      </p:sp>
      <p:sp>
        <p:nvSpPr>
          <p:cNvPr id="5" name="Content Placeholder 4">
            <a:extLst>
              <a:ext uri="{FF2B5EF4-FFF2-40B4-BE49-F238E27FC236}">
                <a16:creationId xmlns:a16="http://schemas.microsoft.com/office/drawing/2014/main" id="{948A39A5-28B0-7490-92E7-227C0A0E41F3}"/>
              </a:ext>
            </a:extLst>
          </p:cNvPr>
          <p:cNvSpPr>
            <a:spLocks noGrp="1"/>
          </p:cNvSpPr>
          <p:nvPr>
            <p:ph idx="1"/>
          </p:nvPr>
        </p:nvSpPr>
        <p:spPr/>
        <p:txBody>
          <a:bodyPr>
            <a:normAutofit/>
          </a:bodyPr>
          <a:lstStyle/>
          <a:p>
            <a:r>
              <a:rPr lang="en-US" sz="2800" dirty="0"/>
              <a:t>- What we want to solve</a:t>
            </a:r>
          </a:p>
          <a:p>
            <a:pPr lvl="1"/>
            <a:r>
              <a:rPr lang="en-US" sz="2600" dirty="0"/>
              <a:t>Profitability Issues within our Chains</a:t>
            </a:r>
          </a:p>
          <a:p>
            <a:r>
              <a:rPr lang="en-US" sz="2800" dirty="0"/>
              <a:t>- Possible Underlying Reasons</a:t>
            </a:r>
          </a:p>
          <a:p>
            <a:pPr lvl="1"/>
            <a:r>
              <a:rPr lang="en-US" sz="2800" dirty="0"/>
              <a:t>How we are marketing products among region</a:t>
            </a:r>
          </a:p>
          <a:p>
            <a:pPr lvl="1"/>
            <a:r>
              <a:rPr lang="en-US" sz="2800" dirty="0"/>
              <a:t>How we are storing products among region</a:t>
            </a:r>
          </a:p>
          <a:p>
            <a:pPr lvl="1"/>
            <a:r>
              <a:rPr lang="en-US" sz="2800" dirty="0"/>
              <a:t>How we margin our products</a:t>
            </a:r>
          </a:p>
          <a:p>
            <a:pPr lvl="1"/>
            <a:r>
              <a:rPr lang="en-US" sz="2800" dirty="0"/>
              <a:t>How we locate our chains within markets</a:t>
            </a:r>
          </a:p>
          <a:p>
            <a:pPr marL="201168" lvl="1" indent="0">
              <a:buNone/>
            </a:pPr>
            <a:endParaRPr lang="en-US" dirty="0"/>
          </a:p>
        </p:txBody>
      </p:sp>
      <p:pic>
        <p:nvPicPr>
          <p:cNvPr id="6" name="Picture 5">
            <a:extLst>
              <a:ext uri="{FF2B5EF4-FFF2-40B4-BE49-F238E27FC236}">
                <a16:creationId xmlns:a16="http://schemas.microsoft.com/office/drawing/2014/main" id="{1DB671F5-B5BB-D997-1D79-7BD18352F14B}"/>
              </a:ext>
            </a:extLst>
          </p:cNvPr>
          <p:cNvPicPr>
            <a:picLocks noChangeAspect="1"/>
          </p:cNvPicPr>
          <p:nvPr/>
        </p:nvPicPr>
        <p:blipFill>
          <a:blip r:embed="rId3"/>
          <a:stretch>
            <a:fillRect/>
          </a:stretch>
        </p:blipFill>
        <p:spPr>
          <a:xfrm>
            <a:off x="6695011" y="407202"/>
            <a:ext cx="5112290" cy="3401997"/>
          </a:xfrm>
          <a:prstGeom prst="rect">
            <a:avLst/>
          </a:prstGeom>
        </p:spPr>
      </p:pic>
    </p:spTree>
    <p:extLst>
      <p:ext uri="{BB962C8B-B14F-4D97-AF65-F5344CB8AC3E}">
        <p14:creationId xmlns:p14="http://schemas.microsoft.com/office/powerpoint/2010/main" val="293351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F2E1-EE75-7805-86DB-4CF5D59AD157}"/>
              </a:ext>
            </a:extLst>
          </p:cNvPr>
          <p:cNvSpPr>
            <a:spLocks noGrp="1"/>
          </p:cNvSpPr>
          <p:nvPr>
            <p:ph type="title"/>
          </p:nvPr>
        </p:nvSpPr>
        <p:spPr/>
        <p:txBody>
          <a:bodyPr/>
          <a:lstStyle/>
          <a:p>
            <a:r>
              <a:rPr lang="en-US" dirty="0"/>
              <a:t>Issue #1</a:t>
            </a:r>
          </a:p>
        </p:txBody>
      </p:sp>
      <p:sp>
        <p:nvSpPr>
          <p:cNvPr id="3" name="Content Placeholder 2">
            <a:extLst>
              <a:ext uri="{FF2B5EF4-FFF2-40B4-BE49-F238E27FC236}">
                <a16:creationId xmlns:a16="http://schemas.microsoft.com/office/drawing/2014/main" id="{5302E098-5D0B-7681-FD28-8D48011E8107}"/>
              </a:ext>
            </a:extLst>
          </p:cNvPr>
          <p:cNvSpPr>
            <a:spLocks noGrp="1"/>
          </p:cNvSpPr>
          <p:nvPr>
            <p:ph idx="1"/>
          </p:nvPr>
        </p:nvSpPr>
        <p:spPr/>
        <p:txBody>
          <a:bodyPr/>
          <a:lstStyle/>
          <a:p>
            <a:r>
              <a:rPr lang="en-US" sz="2800" dirty="0"/>
              <a:t>- We are overcompensating to smaller markets</a:t>
            </a:r>
          </a:p>
          <a:p>
            <a:pPr lvl="1"/>
            <a:r>
              <a:rPr lang="en-US" sz="2800" dirty="0"/>
              <a:t>42 small market locations vs. 110 major market locations</a:t>
            </a:r>
          </a:p>
          <a:p>
            <a:pPr lvl="1"/>
            <a:r>
              <a:rPr lang="en-US" sz="2800" dirty="0"/>
              <a:t>More inventory</a:t>
            </a:r>
          </a:p>
          <a:p>
            <a:pPr lvl="1"/>
            <a:r>
              <a:rPr lang="en-US" sz="2800" dirty="0"/>
              <a:t>Smaller profit margins</a:t>
            </a:r>
          </a:p>
          <a:p>
            <a:pPr lvl="1"/>
            <a:r>
              <a:rPr lang="en-US" sz="2800" dirty="0"/>
              <a:t>Over marketing</a:t>
            </a:r>
          </a:p>
          <a:p>
            <a:pPr lvl="1"/>
            <a:r>
              <a:rPr lang="en-US" sz="2800" dirty="0"/>
              <a:t>Higher Total Expenses yet less Sales, different trend from major market</a:t>
            </a:r>
          </a:p>
          <a:p>
            <a:pPr lvl="1"/>
            <a:endParaRPr lang="en-US" dirty="0"/>
          </a:p>
        </p:txBody>
      </p:sp>
      <p:pic>
        <p:nvPicPr>
          <p:cNvPr id="5" name="Picture 4">
            <a:extLst>
              <a:ext uri="{FF2B5EF4-FFF2-40B4-BE49-F238E27FC236}">
                <a16:creationId xmlns:a16="http://schemas.microsoft.com/office/drawing/2014/main" id="{D0F8B514-013A-08D2-E012-FAD6B6B5B20F}"/>
              </a:ext>
            </a:extLst>
          </p:cNvPr>
          <p:cNvPicPr>
            <a:picLocks noChangeAspect="1"/>
          </p:cNvPicPr>
          <p:nvPr/>
        </p:nvPicPr>
        <p:blipFill>
          <a:blip r:embed="rId2"/>
          <a:stretch>
            <a:fillRect/>
          </a:stretch>
        </p:blipFill>
        <p:spPr>
          <a:xfrm>
            <a:off x="8181815" y="508545"/>
            <a:ext cx="3570046" cy="2032180"/>
          </a:xfrm>
          <a:prstGeom prst="rect">
            <a:avLst/>
          </a:prstGeom>
        </p:spPr>
      </p:pic>
    </p:spTree>
    <p:extLst>
      <p:ext uri="{BB962C8B-B14F-4D97-AF65-F5344CB8AC3E}">
        <p14:creationId xmlns:p14="http://schemas.microsoft.com/office/powerpoint/2010/main" val="797504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6BD4F-FF5C-1E65-B1D6-37FAEF32120E}"/>
              </a:ext>
            </a:extLst>
          </p:cNvPr>
          <p:cNvPicPr>
            <a:picLocks noChangeAspect="1"/>
          </p:cNvPicPr>
          <p:nvPr/>
        </p:nvPicPr>
        <p:blipFill>
          <a:blip r:embed="rId2"/>
          <a:stretch>
            <a:fillRect/>
          </a:stretch>
        </p:blipFill>
        <p:spPr>
          <a:xfrm>
            <a:off x="111859" y="616750"/>
            <a:ext cx="12305921" cy="3955250"/>
          </a:xfrm>
          <a:prstGeom prst="rect">
            <a:avLst/>
          </a:prstGeom>
        </p:spPr>
      </p:pic>
      <p:sp>
        <p:nvSpPr>
          <p:cNvPr id="6" name="TextBox 5">
            <a:extLst>
              <a:ext uri="{FF2B5EF4-FFF2-40B4-BE49-F238E27FC236}">
                <a16:creationId xmlns:a16="http://schemas.microsoft.com/office/drawing/2014/main" id="{E7554B1E-ECA0-6829-1B90-D235944F5B52}"/>
              </a:ext>
            </a:extLst>
          </p:cNvPr>
          <p:cNvSpPr txBox="1"/>
          <p:nvPr/>
        </p:nvSpPr>
        <p:spPr>
          <a:xfrm>
            <a:off x="1180730" y="4572000"/>
            <a:ext cx="9081856" cy="1200329"/>
          </a:xfrm>
          <a:prstGeom prst="rect">
            <a:avLst/>
          </a:prstGeom>
          <a:noFill/>
        </p:spPr>
        <p:txBody>
          <a:bodyPr wrap="square" rtlCol="0">
            <a:spAutoFit/>
          </a:bodyPr>
          <a:lstStyle/>
          <a:p>
            <a:r>
              <a:rPr lang="en-US" dirty="0"/>
              <a:t>We are analyzing how the company markets each product type. The graph shows the marketing and profit for each product type in both small and major markets. As seen, the Espresso gets a lot of the marketing, yet is outsold by coffee by a lot. This contrasts to small markets, where marketing costs are very similar, yet profit is exponentially less. </a:t>
            </a:r>
          </a:p>
        </p:txBody>
      </p:sp>
    </p:spTree>
    <p:extLst>
      <p:ext uri="{BB962C8B-B14F-4D97-AF65-F5344CB8AC3E}">
        <p14:creationId xmlns:p14="http://schemas.microsoft.com/office/powerpoint/2010/main" val="2376253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DDC7D-7E47-829C-F2AA-5CCBF822B671}"/>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0E5F6B3B-1970-845A-0BB8-B3BF9382FB24}"/>
              </a:ext>
            </a:extLst>
          </p:cNvPr>
          <p:cNvPicPr>
            <a:picLocks noChangeAspect="1"/>
          </p:cNvPicPr>
          <p:nvPr/>
        </p:nvPicPr>
        <p:blipFill>
          <a:blip r:embed="rId2"/>
          <a:stretch>
            <a:fillRect/>
          </a:stretch>
        </p:blipFill>
        <p:spPr>
          <a:xfrm>
            <a:off x="543905" y="113473"/>
            <a:ext cx="10611775" cy="4952530"/>
          </a:xfrm>
          <a:prstGeom prst="rect">
            <a:avLst/>
          </a:prstGeom>
        </p:spPr>
      </p:pic>
      <p:sp>
        <p:nvSpPr>
          <p:cNvPr id="8" name="TextBox 7">
            <a:extLst>
              <a:ext uri="{FF2B5EF4-FFF2-40B4-BE49-F238E27FC236}">
                <a16:creationId xmlns:a16="http://schemas.microsoft.com/office/drawing/2014/main" id="{629A6D9A-8D0B-0C24-AE65-901A75F1D19E}"/>
              </a:ext>
            </a:extLst>
          </p:cNvPr>
          <p:cNvSpPr txBox="1"/>
          <p:nvPr/>
        </p:nvSpPr>
        <p:spPr>
          <a:xfrm>
            <a:off x="1269507" y="5282214"/>
            <a:ext cx="8522563" cy="923330"/>
          </a:xfrm>
          <a:prstGeom prst="rect">
            <a:avLst/>
          </a:prstGeom>
          <a:noFill/>
        </p:spPr>
        <p:txBody>
          <a:bodyPr wrap="square" rtlCol="0">
            <a:spAutoFit/>
          </a:bodyPr>
          <a:lstStyle/>
          <a:p>
            <a:r>
              <a:rPr lang="en-US" dirty="0"/>
              <a:t>This graph breaks down profit by state, with blue representing major markets and orange representing small markets. This graph shows you how much more major markets bring in from a profit standpoint. </a:t>
            </a:r>
          </a:p>
        </p:txBody>
      </p:sp>
    </p:spTree>
    <p:extLst>
      <p:ext uri="{BB962C8B-B14F-4D97-AF65-F5344CB8AC3E}">
        <p14:creationId xmlns:p14="http://schemas.microsoft.com/office/powerpoint/2010/main" val="308686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7D8DE6-4494-7430-7F48-70B7FC3E625C}"/>
              </a:ext>
            </a:extLst>
          </p:cNvPr>
          <p:cNvPicPr>
            <a:picLocks noChangeAspect="1"/>
          </p:cNvPicPr>
          <p:nvPr/>
        </p:nvPicPr>
        <p:blipFill>
          <a:blip r:embed="rId2"/>
          <a:stretch>
            <a:fillRect/>
          </a:stretch>
        </p:blipFill>
        <p:spPr>
          <a:xfrm>
            <a:off x="1964545" y="79899"/>
            <a:ext cx="7666921" cy="5183660"/>
          </a:xfrm>
          <a:prstGeom prst="rect">
            <a:avLst/>
          </a:prstGeom>
        </p:spPr>
      </p:pic>
      <p:sp>
        <p:nvSpPr>
          <p:cNvPr id="6" name="TextBox 5">
            <a:extLst>
              <a:ext uri="{FF2B5EF4-FFF2-40B4-BE49-F238E27FC236}">
                <a16:creationId xmlns:a16="http://schemas.microsoft.com/office/drawing/2014/main" id="{1669E4E2-19E8-E10C-792E-5135E39A535B}"/>
              </a:ext>
            </a:extLst>
          </p:cNvPr>
          <p:cNvSpPr txBox="1"/>
          <p:nvPr/>
        </p:nvSpPr>
        <p:spPr>
          <a:xfrm>
            <a:off x="1207363" y="5220070"/>
            <a:ext cx="8673484" cy="1200329"/>
          </a:xfrm>
          <a:prstGeom prst="rect">
            <a:avLst/>
          </a:prstGeom>
          <a:noFill/>
        </p:spPr>
        <p:txBody>
          <a:bodyPr wrap="square" rtlCol="0">
            <a:spAutoFit/>
          </a:bodyPr>
          <a:lstStyle/>
          <a:p>
            <a:r>
              <a:rPr lang="en-US" dirty="0"/>
              <a:t>This graph displays inventory and sales by market size. The color represents product type. As seen, even though there are a lot less locations, the inventory for small markets is quite a bit more than the major market. This, however, does not correlate to sales. We are overstocking inventory where it is not necessary. </a:t>
            </a:r>
          </a:p>
        </p:txBody>
      </p:sp>
    </p:spTree>
    <p:extLst>
      <p:ext uri="{BB962C8B-B14F-4D97-AF65-F5344CB8AC3E}">
        <p14:creationId xmlns:p14="http://schemas.microsoft.com/office/powerpoint/2010/main" val="3086978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D4B538-5EB0-8486-5F7F-6A618350DEB7}"/>
              </a:ext>
            </a:extLst>
          </p:cNvPr>
          <p:cNvPicPr>
            <a:picLocks noChangeAspect="1"/>
          </p:cNvPicPr>
          <p:nvPr/>
        </p:nvPicPr>
        <p:blipFill>
          <a:blip r:embed="rId2"/>
          <a:stretch>
            <a:fillRect/>
          </a:stretch>
        </p:blipFill>
        <p:spPr>
          <a:xfrm>
            <a:off x="2273246" y="5760"/>
            <a:ext cx="7263294" cy="5409620"/>
          </a:xfrm>
          <a:prstGeom prst="rect">
            <a:avLst/>
          </a:prstGeom>
        </p:spPr>
      </p:pic>
      <p:sp>
        <p:nvSpPr>
          <p:cNvPr id="6" name="TextBox 5">
            <a:extLst>
              <a:ext uri="{FF2B5EF4-FFF2-40B4-BE49-F238E27FC236}">
                <a16:creationId xmlns:a16="http://schemas.microsoft.com/office/drawing/2014/main" id="{D5634E80-B314-0A03-531A-73332E8E5D6D}"/>
              </a:ext>
            </a:extLst>
          </p:cNvPr>
          <p:cNvSpPr txBox="1"/>
          <p:nvPr/>
        </p:nvSpPr>
        <p:spPr>
          <a:xfrm>
            <a:off x="204186" y="5415380"/>
            <a:ext cx="9579006" cy="923330"/>
          </a:xfrm>
          <a:prstGeom prst="rect">
            <a:avLst/>
          </a:prstGeom>
          <a:noFill/>
        </p:spPr>
        <p:txBody>
          <a:bodyPr wrap="square" rtlCol="0">
            <a:spAutoFit/>
          </a:bodyPr>
          <a:lstStyle/>
          <a:p>
            <a:r>
              <a:rPr lang="en-US" dirty="0"/>
              <a:t>This graph shows total expenses and sales among market size. As seen above, the total expenses in small markets outweigh every product type in the major market in every type except herbal tea. However, the sales are quite a bit less in small markets than major markets.</a:t>
            </a:r>
          </a:p>
        </p:txBody>
      </p:sp>
    </p:spTree>
    <p:extLst>
      <p:ext uri="{BB962C8B-B14F-4D97-AF65-F5344CB8AC3E}">
        <p14:creationId xmlns:p14="http://schemas.microsoft.com/office/powerpoint/2010/main" val="3410472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71039-571D-3A5D-4D7C-1135731469C7}"/>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9AFFF776-FD12-495F-0884-C7BFB18AFB29}"/>
              </a:ext>
            </a:extLst>
          </p:cNvPr>
          <p:cNvSpPr>
            <a:spLocks noGrp="1"/>
          </p:cNvSpPr>
          <p:nvPr>
            <p:ph idx="1"/>
          </p:nvPr>
        </p:nvSpPr>
        <p:spPr/>
        <p:txBody>
          <a:bodyPr>
            <a:normAutofit/>
          </a:bodyPr>
          <a:lstStyle/>
          <a:p>
            <a:r>
              <a:rPr lang="en-US" sz="2800" dirty="0"/>
              <a:t>- Focus on adding locations into Major Markets</a:t>
            </a:r>
          </a:p>
          <a:p>
            <a:r>
              <a:rPr lang="en-US" sz="2800" dirty="0"/>
              <a:t>- Lower Marketing costs for smaller locations that produce smaller profits</a:t>
            </a:r>
          </a:p>
          <a:p>
            <a:r>
              <a:rPr lang="en-US" sz="2800" dirty="0"/>
              <a:t>- Find ways to lower expenses for smaller markets</a:t>
            </a:r>
          </a:p>
          <a:p>
            <a:r>
              <a:rPr lang="en-US" sz="2800" dirty="0"/>
              <a:t>- Lower inventory in smaller markets</a:t>
            </a:r>
          </a:p>
          <a:p>
            <a:r>
              <a:rPr lang="en-US" sz="2800" dirty="0"/>
              <a:t>- Stop selling Green Tea in small market locations</a:t>
            </a:r>
          </a:p>
        </p:txBody>
      </p:sp>
      <p:pic>
        <p:nvPicPr>
          <p:cNvPr id="4" name="Picture 3">
            <a:extLst>
              <a:ext uri="{FF2B5EF4-FFF2-40B4-BE49-F238E27FC236}">
                <a16:creationId xmlns:a16="http://schemas.microsoft.com/office/drawing/2014/main" id="{55E1BA1F-BA51-97D9-1729-E5BA75424069}"/>
              </a:ext>
            </a:extLst>
          </p:cNvPr>
          <p:cNvPicPr>
            <a:picLocks noChangeAspect="1"/>
          </p:cNvPicPr>
          <p:nvPr/>
        </p:nvPicPr>
        <p:blipFill>
          <a:blip r:embed="rId2"/>
          <a:stretch>
            <a:fillRect/>
          </a:stretch>
        </p:blipFill>
        <p:spPr>
          <a:xfrm>
            <a:off x="8061664" y="286603"/>
            <a:ext cx="3810000" cy="2181225"/>
          </a:xfrm>
          <a:prstGeom prst="rect">
            <a:avLst/>
          </a:prstGeom>
        </p:spPr>
      </p:pic>
    </p:spTree>
    <p:extLst>
      <p:ext uri="{BB962C8B-B14F-4D97-AF65-F5344CB8AC3E}">
        <p14:creationId xmlns:p14="http://schemas.microsoft.com/office/powerpoint/2010/main" val="261720194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{3453A1AB-F2BA-47A5-9CE7-24E17D8D2805}tf22712842_win32</Template>
  <TotalTime>252</TotalTime>
  <Words>672</Words>
  <Application>Microsoft Office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Bookman Old Style</vt:lpstr>
      <vt:lpstr>Calibri</vt:lpstr>
      <vt:lpstr>Franklin Gothic Book</vt:lpstr>
      <vt:lpstr>1_RetrospectVTI</vt:lpstr>
      <vt:lpstr>Coffee Chains</vt:lpstr>
      <vt:lpstr>Who am I</vt:lpstr>
      <vt:lpstr>Background</vt:lpstr>
      <vt:lpstr>Issue #1</vt:lpstr>
      <vt:lpstr>PowerPoint Presentation</vt:lpstr>
      <vt:lpstr>PowerPoint Presentation</vt:lpstr>
      <vt:lpstr>PowerPoint Presentation</vt:lpstr>
      <vt:lpstr>PowerPoint Presentation</vt:lpstr>
      <vt:lpstr>Recommendations</vt:lpstr>
      <vt:lpstr>Issue #2</vt:lpstr>
      <vt:lpstr>PowerPoint Presentation</vt:lpstr>
      <vt:lpstr>PowerPoint Presentation</vt:lpstr>
      <vt:lpstr>PowerPoint Presentation</vt:lpstr>
      <vt:lpstr>PowerPoint Presentation</vt:lpstr>
      <vt:lpstr>Recommendations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Chains</dc:title>
  <dc:creator>Griffin S</dc:creator>
  <cp:lastModifiedBy>Griffin S</cp:lastModifiedBy>
  <cp:revision>1</cp:revision>
  <dcterms:created xsi:type="dcterms:W3CDTF">2022-10-05T04:45:26Z</dcterms:created>
  <dcterms:modified xsi:type="dcterms:W3CDTF">2022-10-05T08:58:10Z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